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4E120-5C89-438A-A3D8-A2119A2376FE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DAF1A-65B5-4C43-A22C-4DCCCBCA49BD}">
      <dgm:prSet phldrT="[Текст]" custT="1"/>
      <dgm:spPr/>
      <dgm:t>
        <a:bodyPr/>
        <a:lstStyle/>
        <a:p>
          <a:r>
            <a:rPr lang="ru-RU" sz="1800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адаптационного периода</a:t>
          </a:r>
          <a:r>
            <a:rPr lang="ru-RU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BDE0B-A303-4293-B0F9-E3CCA6407025}" type="parTrans" cxnId="{B20ADEEA-ED77-459C-9C18-23371DB6668F}">
      <dgm:prSet/>
      <dgm:spPr/>
      <dgm:t>
        <a:bodyPr/>
        <a:lstStyle/>
        <a:p>
          <a:endParaRPr lang="ru-RU"/>
        </a:p>
      </dgm:t>
    </dgm:pt>
    <dgm:pt modelId="{2EF8E074-8DFA-4353-A47A-F118BED8D1AF}" type="sibTrans" cxnId="{B20ADEEA-ED77-459C-9C18-23371DB6668F}">
      <dgm:prSet/>
      <dgm:spPr/>
      <dgm:t>
        <a:bodyPr/>
        <a:lstStyle/>
        <a:p>
          <a:endParaRPr lang="ru-RU"/>
        </a:p>
      </dgm:t>
    </dgm:pt>
    <dgm:pt modelId="{BED250F2-5914-43CB-9DFE-DCBAC602D242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Острая фаза (период адаптации)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CC8DD-2F1F-42C1-A1BC-0136BF37BFEC}" type="parTrans" cxnId="{A2582EAF-3CCF-4A95-9710-51C42D8CBA94}">
      <dgm:prSet/>
      <dgm:spPr/>
      <dgm:t>
        <a:bodyPr/>
        <a:lstStyle/>
        <a:p>
          <a:endParaRPr lang="ru-RU"/>
        </a:p>
      </dgm:t>
    </dgm:pt>
    <dgm:pt modelId="{71136DB1-03A0-4E48-A2DB-ED1FE88D3F0D}" type="sibTrans" cxnId="{A2582EAF-3CCF-4A95-9710-51C42D8CBA94}">
      <dgm:prSet/>
      <dgm:spPr/>
      <dgm:t>
        <a:bodyPr/>
        <a:lstStyle/>
        <a:p>
          <a:endParaRPr lang="ru-RU"/>
        </a:p>
      </dgm:t>
    </dgm:pt>
    <dgm:pt modelId="{2757F0CC-2A44-4D66-8EB3-2437C80360F5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Подострая фаза(адаптация)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631BC-A126-4BBD-85A2-47714A4C9940}" type="parTrans" cxnId="{0FB10D1F-F5CD-435B-BF96-C44FD45A05E0}">
      <dgm:prSet/>
      <dgm:spPr/>
      <dgm:t>
        <a:bodyPr/>
        <a:lstStyle/>
        <a:p>
          <a:endParaRPr lang="ru-RU"/>
        </a:p>
      </dgm:t>
    </dgm:pt>
    <dgm:pt modelId="{E74701CE-4611-4F90-9075-10328817BE87}" type="sibTrans" cxnId="{0FB10D1F-F5CD-435B-BF96-C44FD45A05E0}">
      <dgm:prSet/>
      <dgm:spPr/>
      <dgm:t>
        <a:bodyPr/>
        <a:lstStyle/>
        <a:p>
          <a:endParaRPr lang="ru-RU"/>
        </a:p>
      </dgm:t>
    </dgm:pt>
    <dgm:pt modelId="{8881E055-AEAE-42FC-A355-2234F341B254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 компенсации (период адаптированности)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83DB2-9FF0-49AF-8E76-675DDDD61AFC}" type="parTrans" cxnId="{47EB5EBC-0584-4280-9AA9-C4C8264F6DA2}">
      <dgm:prSet/>
      <dgm:spPr/>
      <dgm:t>
        <a:bodyPr/>
        <a:lstStyle/>
        <a:p>
          <a:endParaRPr lang="ru-RU"/>
        </a:p>
      </dgm:t>
    </dgm:pt>
    <dgm:pt modelId="{BE6DD21B-B7CF-4EE8-A128-AEDE2B50DE71}" type="sibTrans" cxnId="{47EB5EBC-0584-4280-9AA9-C4C8264F6DA2}">
      <dgm:prSet/>
      <dgm:spPr/>
      <dgm:t>
        <a:bodyPr/>
        <a:lstStyle/>
        <a:p>
          <a:endParaRPr lang="ru-RU"/>
        </a:p>
      </dgm:t>
    </dgm:pt>
    <dgm:pt modelId="{8CFA22EB-0859-4678-BE27-27D274F8E05C}" type="pres">
      <dgm:prSet presAssocID="{6674E120-5C89-438A-A3D8-A2119A2376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930C233-15E3-4347-BB91-6F72B0CC5A08}" type="pres">
      <dgm:prSet presAssocID="{F2ADAF1A-65B5-4C43-A22C-4DCCCBCA49BD}" presName="singleCycle" presStyleCnt="0"/>
      <dgm:spPr/>
    </dgm:pt>
    <dgm:pt modelId="{EAAE362A-853A-4D80-B40D-D5D05E3661D0}" type="pres">
      <dgm:prSet presAssocID="{F2ADAF1A-65B5-4C43-A22C-4DCCCBCA49BD}" presName="singleCenter" presStyleLbl="node1" presStyleIdx="0" presStyleCnt="4" custScaleX="203228" custScaleY="84021" custLinFactNeighborX="2446" custLinFactNeighborY="-116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F99D53F-E1EA-48BF-B4A5-05C81EE750BC}" type="pres">
      <dgm:prSet presAssocID="{F8CCC8DD-2F1F-42C1-A1BC-0136BF37BFE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06FBA390-341D-4B75-A06C-3485766DA4C1}" type="pres">
      <dgm:prSet presAssocID="{BED250F2-5914-43CB-9DFE-DCBAC602D242}" presName="text0" presStyleLbl="node1" presStyleIdx="1" presStyleCnt="4" custScaleX="332312" custScaleY="99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7E2F4-8E57-4542-ACD9-EEACAA3C0A65}" type="pres">
      <dgm:prSet presAssocID="{923631BC-A126-4BBD-85A2-47714A4C9940}" presName="Name56" presStyleLbl="parChTrans1D2" presStyleIdx="1" presStyleCnt="3"/>
      <dgm:spPr/>
      <dgm:t>
        <a:bodyPr/>
        <a:lstStyle/>
        <a:p>
          <a:endParaRPr lang="ru-RU"/>
        </a:p>
      </dgm:t>
    </dgm:pt>
    <dgm:pt modelId="{6FE20808-33FA-4FD5-A009-F3443931F373}" type="pres">
      <dgm:prSet presAssocID="{2757F0CC-2A44-4D66-8EB3-2437C80360F5}" presName="text0" presStyleLbl="node1" presStyleIdx="2" presStyleCnt="4" custScaleX="324382" custScaleY="116784" custRadScaleRad="128873" custRadScaleInc="-1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3D02D-3B4E-4613-9523-7B72C017C88A}" type="pres">
      <dgm:prSet presAssocID="{C0D83DB2-9FF0-49AF-8E76-675DDDD61AF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B9CBD35A-56C0-42D4-9170-A0838A5B1E77}" type="pres">
      <dgm:prSet presAssocID="{8881E055-AEAE-42FC-A355-2234F341B254}" presName="text0" presStyleLbl="node1" presStyleIdx="3" presStyleCnt="4" custScaleX="341645" custScaleY="109151" custRadScaleRad="115548" custRadScaleInc="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4F7BE-8618-42EB-BA1F-2A6C78FB6D8F}" type="presOf" srcId="{F8CCC8DD-2F1F-42C1-A1BC-0136BF37BFEC}" destId="{2F99D53F-E1EA-48BF-B4A5-05C81EE750BC}" srcOrd="0" destOrd="0" presId="urn:microsoft.com/office/officeart/2008/layout/RadialCluster"/>
    <dgm:cxn modelId="{61AC9DA0-F939-42C5-9C2E-29ECD3643658}" type="presOf" srcId="{6674E120-5C89-438A-A3D8-A2119A2376FE}" destId="{8CFA22EB-0859-4678-BE27-27D274F8E05C}" srcOrd="0" destOrd="0" presId="urn:microsoft.com/office/officeart/2008/layout/RadialCluster"/>
    <dgm:cxn modelId="{0A2F909B-0DDE-476C-953A-B6B59EB9EFB1}" type="presOf" srcId="{2757F0CC-2A44-4D66-8EB3-2437C80360F5}" destId="{6FE20808-33FA-4FD5-A009-F3443931F373}" srcOrd="0" destOrd="0" presId="urn:microsoft.com/office/officeart/2008/layout/RadialCluster"/>
    <dgm:cxn modelId="{942E302D-DA52-4B63-A88C-698B067D8660}" type="presOf" srcId="{F2ADAF1A-65B5-4C43-A22C-4DCCCBCA49BD}" destId="{EAAE362A-853A-4D80-B40D-D5D05E3661D0}" srcOrd="0" destOrd="0" presId="urn:microsoft.com/office/officeart/2008/layout/RadialCluster"/>
    <dgm:cxn modelId="{47EB5EBC-0584-4280-9AA9-C4C8264F6DA2}" srcId="{F2ADAF1A-65B5-4C43-A22C-4DCCCBCA49BD}" destId="{8881E055-AEAE-42FC-A355-2234F341B254}" srcOrd="2" destOrd="0" parTransId="{C0D83DB2-9FF0-49AF-8E76-675DDDD61AFC}" sibTransId="{BE6DD21B-B7CF-4EE8-A128-AEDE2B50DE71}"/>
    <dgm:cxn modelId="{FBE7A496-D3F4-4C3E-8F7E-3D53E3D186F1}" type="presOf" srcId="{8881E055-AEAE-42FC-A355-2234F341B254}" destId="{B9CBD35A-56C0-42D4-9170-A0838A5B1E77}" srcOrd="0" destOrd="0" presId="urn:microsoft.com/office/officeart/2008/layout/RadialCluster"/>
    <dgm:cxn modelId="{0FB10D1F-F5CD-435B-BF96-C44FD45A05E0}" srcId="{F2ADAF1A-65B5-4C43-A22C-4DCCCBCA49BD}" destId="{2757F0CC-2A44-4D66-8EB3-2437C80360F5}" srcOrd="1" destOrd="0" parTransId="{923631BC-A126-4BBD-85A2-47714A4C9940}" sibTransId="{E74701CE-4611-4F90-9075-10328817BE87}"/>
    <dgm:cxn modelId="{CB5A863E-D962-4ED5-9CE1-6CB71329D352}" type="presOf" srcId="{BED250F2-5914-43CB-9DFE-DCBAC602D242}" destId="{06FBA390-341D-4B75-A06C-3485766DA4C1}" srcOrd="0" destOrd="0" presId="urn:microsoft.com/office/officeart/2008/layout/RadialCluster"/>
    <dgm:cxn modelId="{9213D02A-0404-4871-BB04-96F721C503EF}" type="presOf" srcId="{C0D83DB2-9FF0-49AF-8E76-675DDDD61AFC}" destId="{C263D02D-3B4E-4613-9523-7B72C017C88A}" srcOrd="0" destOrd="0" presId="urn:microsoft.com/office/officeart/2008/layout/RadialCluster"/>
    <dgm:cxn modelId="{B20ADEEA-ED77-459C-9C18-23371DB6668F}" srcId="{6674E120-5C89-438A-A3D8-A2119A2376FE}" destId="{F2ADAF1A-65B5-4C43-A22C-4DCCCBCA49BD}" srcOrd="0" destOrd="0" parTransId="{D14BDE0B-A303-4293-B0F9-E3CCA6407025}" sibTransId="{2EF8E074-8DFA-4353-A47A-F118BED8D1AF}"/>
    <dgm:cxn modelId="{3E262D2D-E813-4024-8C09-C3DB7B484D16}" type="presOf" srcId="{923631BC-A126-4BBD-85A2-47714A4C9940}" destId="{FAC7E2F4-8E57-4542-ACD9-EEACAA3C0A65}" srcOrd="0" destOrd="0" presId="urn:microsoft.com/office/officeart/2008/layout/RadialCluster"/>
    <dgm:cxn modelId="{A2582EAF-3CCF-4A95-9710-51C42D8CBA94}" srcId="{F2ADAF1A-65B5-4C43-A22C-4DCCCBCA49BD}" destId="{BED250F2-5914-43CB-9DFE-DCBAC602D242}" srcOrd="0" destOrd="0" parTransId="{F8CCC8DD-2F1F-42C1-A1BC-0136BF37BFEC}" sibTransId="{71136DB1-03A0-4E48-A2DB-ED1FE88D3F0D}"/>
    <dgm:cxn modelId="{329DC596-0E7E-4AA7-AA14-FF4036FCB707}" type="presParOf" srcId="{8CFA22EB-0859-4678-BE27-27D274F8E05C}" destId="{5930C233-15E3-4347-BB91-6F72B0CC5A08}" srcOrd="0" destOrd="0" presId="urn:microsoft.com/office/officeart/2008/layout/RadialCluster"/>
    <dgm:cxn modelId="{03A96533-1F1D-4C9D-8C75-5B6326BB3D6F}" type="presParOf" srcId="{5930C233-15E3-4347-BB91-6F72B0CC5A08}" destId="{EAAE362A-853A-4D80-B40D-D5D05E3661D0}" srcOrd="0" destOrd="0" presId="urn:microsoft.com/office/officeart/2008/layout/RadialCluster"/>
    <dgm:cxn modelId="{19847318-D4F8-4A59-943B-0F2D746BC17B}" type="presParOf" srcId="{5930C233-15E3-4347-BB91-6F72B0CC5A08}" destId="{2F99D53F-E1EA-48BF-B4A5-05C81EE750BC}" srcOrd="1" destOrd="0" presId="urn:microsoft.com/office/officeart/2008/layout/RadialCluster"/>
    <dgm:cxn modelId="{E8D97AD7-A930-46EA-ABAA-5AD3F368C6AC}" type="presParOf" srcId="{5930C233-15E3-4347-BB91-6F72B0CC5A08}" destId="{06FBA390-341D-4B75-A06C-3485766DA4C1}" srcOrd="2" destOrd="0" presId="urn:microsoft.com/office/officeart/2008/layout/RadialCluster"/>
    <dgm:cxn modelId="{2525F57D-3003-43CD-9DB8-05D32480D4DB}" type="presParOf" srcId="{5930C233-15E3-4347-BB91-6F72B0CC5A08}" destId="{FAC7E2F4-8E57-4542-ACD9-EEACAA3C0A65}" srcOrd="3" destOrd="0" presId="urn:microsoft.com/office/officeart/2008/layout/RadialCluster"/>
    <dgm:cxn modelId="{E2746FCE-3C73-49EA-8EFF-A6BAFBE68AB7}" type="presParOf" srcId="{5930C233-15E3-4347-BB91-6F72B0CC5A08}" destId="{6FE20808-33FA-4FD5-A009-F3443931F373}" srcOrd="4" destOrd="0" presId="urn:microsoft.com/office/officeart/2008/layout/RadialCluster"/>
    <dgm:cxn modelId="{F4B875D6-AFD4-4A28-8FBD-ED1B805B3CBA}" type="presParOf" srcId="{5930C233-15E3-4347-BB91-6F72B0CC5A08}" destId="{C263D02D-3B4E-4613-9523-7B72C017C88A}" srcOrd="5" destOrd="0" presId="urn:microsoft.com/office/officeart/2008/layout/RadialCluster"/>
    <dgm:cxn modelId="{16380F0F-BEE1-4BFA-86E3-BD6B32CEC459}" type="presParOf" srcId="{5930C233-15E3-4347-BB91-6F72B0CC5A08}" destId="{B9CBD35A-56C0-42D4-9170-A0838A5B1E7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8CCF4-1D62-4823-852E-104A9B534309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06A055-141E-47EE-96CF-D932599A55E5}">
      <dgm:prSet phldrT="[Текст]" custT="1"/>
      <dgm:spPr/>
      <dgm:t>
        <a:bodyPr/>
        <a:lstStyle/>
        <a:p>
          <a:r>
            <a:rPr lang="ru-RU" sz="1800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Задачи воспитания на адаптационный период</a:t>
          </a:r>
          <a:r>
            <a:rPr lang="ru-RU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DE3A8-A5B9-4E42-A793-CF93464FC7CA}" type="parTrans" cxnId="{B25D1B7E-2FFE-41C3-B84B-EEFE127151A7}">
      <dgm:prSet/>
      <dgm:spPr/>
      <dgm:t>
        <a:bodyPr/>
        <a:lstStyle/>
        <a:p>
          <a:endParaRPr lang="ru-RU"/>
        </a:p>
      </dgm:t>
    </dgm:pt>
    <dgm:pt modelId="{2A8450E9-83C8-43EC-9ABE-0899176BDF86}" type="sibTrans" cxnId="{B25D1B7E-2FFE-41C3-B84B-EEFE127151A7}">
      <dgm:prSet/>
      <dgm:spPr/>
      <dgm:t>
        <a:bodyPr/>
        <a:lstStyle/>
        <a:p>
          <a:endParaRPr lang="ru-RU"/>
        </a:p>
      </dgm:t>
    </dgm:pt>
    <dgm:pt modelId="{15AE2340-5877-483C-981D-CED53038E532}">
      <dgm:prSet phldrT="[Текст]" custT="1"/>
      <dgm:spPr/>
      <dgm:t>
        <a:bodyPr/>
        <a:lstStyle/>
        <a:p>
          <a:r>
            <a:rPr lang="ru-RU" sz="1800" b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Создать для детей атмосферу психологического комфорта.</a:t>
          </a:r>
          <a:br>
            <a:rPr lang="ru-RU" sz="1800" b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88388-935A-4371-A92D-0607FB58E8A1}" type="parTrans" cxnId="{BF020724-1B52-4FEE-B9D0-F5EAE010FC75}">
      <dgm:prSet/>
      <dgm:spPr/>
      <dgm:t>
        <a:bodyPr/>
        <a:lstStyle/>
        <a:p>
          <a:endParaRPr lang="ru-RU"/>
        </a:p>
      </dgm:t>
    </dgm:pt>
    <dgm:pt modelId="{81503B4A-7C8A-41A3-B2B1-133DA9A1A0A3}" type="sibTrans" cxnId="{BF020724-1B52-4FEE-B9D0-F5EAE010FC75}">
      <dgm:prSet/>
      <dgm:spPr/>
      <dgm:t>
        <a:bodyPr/>
        <a:lstStyle/>
        <a:p>
          <a:endParaRPr lang="ru-RU"/>
        </a:p>
      </dgm:t>
    </dgm:pt>
    <dgm:pt modelId="{37234074-D5EA-45B3-A2B3-5C5EF59D56D1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у детей навыки здорового образа жизни, содействовать полноценному физическому развитию детей.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45D5B-816E-4650-9E87-D6E24181B3CE}" type="parTrans" cxnId="{9E849FCE-045A-416C-B950-39515F58132D}">
      <dgm:prSet/>
      <dgm:spPr/>
      <dgm:t>
        <a:bodyPr/>
        <a:lstStyle/>
        <a:p>
          <a:endParaRPr lang="ru-RU"/>
        </a:p>
      </dgm:t>
    </dgm:pt>
    <dgm:pt modelId="{434D7DBA-4EC2-4FB4-9E87-7C1605A9F39A}" type="sibTrans" cxnId="{9E849FCE-045A-416C-B950-39515F58132D}">
      <dgm:prSet/>
      <dgm:spPr/>
      <dgm:t>
        <a:bodyPr/>
        <a:lstStyle/>
        <a:p>
          <a:endParaRPr lang="ru-RU"/>
        </a:p>
      </dgm:t>
    </dgm:pt>
    <dgm:pt modelId="{DE4C3FB8-EC8D-43B0-850F-E629B64AF6B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Закладывать основы будущей  личности.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8FB1C-75FF-4777-B663-DD54BE843601}" type="parTrans" cxnId="{50CDE3E7-9849-49A1-949B-EA59D2B4DE65}">
      <dgm:prSet/>
      <dgm:spPr/>
      <dgm:t>
        <a:bodyPr/>
        <a:lstStyle/>
        <a:p>
          <a:endParaRPr lang="ru-RU"/>
        </a:p>
      </dgm:t>
    </dgm:pt>
    <dgm:pt modelId="{7E5EC5F2-3E4E-4820-9B64-8593598CB989}" type="sibTrans" cxnId="{50CDE3E7-9849-49A1-949B-EA59D2B4DE65}">
      <dgm:prSet/>
      <dgm:spPr/>
      <dgm:t>
        <a:bodyPr/>
        <a:lstStyle/>
        <a:p>
          <a:endParaRPr lang="ru-RU"/>
        </a:p>
      </dgm:t>
    </dgm:pt>
    <dgm:pt modelId="{598059CE-9C60-4560-9D7D-309D411C49F7}" type="pres">
      <dgm:prSet presAssocID="{8A88CCF4-1D62-4823-852E-104A9B5343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097AA-C207-4A9B-82E2-2E2A46150A72}" type="pres">
      <dgm:prSet presAssocID="{E206A055-141E-47EE-96CF-D932599A55E5}" presName="centerShape" presStyleLbl="node0" presStyleIdx="0" presStyleCnt="1"/>
      <dgm:spPr/>
      <dgm:t>
        <a:bodyPr/>
        <a:lstStyle/>
        <a:p>
          <a:endParaRPr lang="ru-RU"/>
        </a:p>
      </dgm:t>
    </dgm:pt>
    <dgm:pt modelId="{DF42E3AD-76FB-46F0-ACCB-1811FEF7517B}" type="pres">
      <dgm:prSet presAssocID="{98188388-935A-4371-A92D-0607FB58E8A1}" presName="parTrans" presStyleLbl="bgSibTrans2D1" presStyleIdx="0" presStyleCnt="3" custLinFactNeighborX="3851" custLinFactNeighborY="59694"/>
      <dgm:spPr/>
      <dgm:t>
        <a:bodyPr/>
        <a:lstStyle/>
        <a:p>
          <a:endParaRPr lang="ru-RU"/>
        </a:p>
      </dgm:t>
    </dgm:pt>
    <dgm:pt modelId="{8FDAEB2A-E6F6-4334-B070-4AB048F83C9B}" type="pres">
      <dgm:prSet presAssocID="{15AE2340-5877-483C-981D-CED53038E532}" presName="node" presStyleLbl="node1" presStyleIdx="0" presStyleCnt="3" custScaleX="106066" custScaleY="67724" custRadScaleRad="97642" custRadScaleInc="-18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4198-18C0-4241-BB2B-80041EC76222}" type="pres">
      <dgm:prSet presAssocID="{D8E45D5B-816E-4650-9E87-D6E24181B3CE}" presName="parTrans" presStyleLbl="bgSibTrans2D1" presStyleIdx="1" presStyleCnt="3" custLinFactNeighborX="849" custLinFactNeighborY="23599"/>
      <dgm:spPr/>
      <dgm:t>
        <a:bodyPr/>
        <a:lstStyle/>
        <a:p>
          <a:endParaRPr lang="ru-RU"/>
        </a:p>
      </dgm:t>
    </dgm:pt>
    <dgm:pt modelId="{7C316CA7-916F-48AC-A566-39012867151C}" type="pres">
      <dgm:prSet presAssocID="{37234074-D5EA-45B3-A2B3-5C5EF59D56D1}" presName="node" presStyleLbl="node1" presStyleIdx="1" presStyleCnt="3" custScaleX="139549" custScaleY="82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3F2BC-DAF8-40FC-879E-7594FA7EEBE3}" type="pres">
      <dgm:prSet presAssocID="{3948FB1C-75FF-4777-B663-DD54BE843601}" presName="parTrans" presStyleLbl="bgSibTrans2D1" presStyleIdx="2" presStyleCnt="3" custLinFactNeighborX="-1028" custLinFactNeighborY="65945"/>
      <dgm:spPr/>
      <dgm:t>
        <a:bodyPr/>
        <a:lstStyle/>
        <a:p>
          <a:endParaRPr lang="ru-RU"/>
        </a:p>
      </dgm:t>
    </dgm:pt>
    <dgm:pt modelId="{6848A6F8-9B9C-48E3-82F1-B8CEBC8499E8}" type="pres">
      <dgm:prSet presAssocID="{DE4C3FB8-EC8D-43B0-850F-E629B64AF6B6}" presName="node" presStyleLbl="node1" presStyleIdx="2" presStyleCnt="3" custScaleX="117592" custScaleY="70649" custRadScaleRad="99489" custRadScaleInc="18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DE3E7-9849-49A1-949B-EA59D2B4DE65}" srcId="{E206A055-141E-47EE-96CF-D932599A55E5}" destId="{DE4C3FB8-EC8D-43B0-850F-E629B64AF6B6}" srcOrd="2" destOrd="0" parTransId="{3948FB1C-75FF-4777-B663-DD54BE843601}" sibTransId="{7E5EC5F2-3E4E-4820-9B64-8593598CB989}"/>
    <dgm:cxn modelId="{9E141B51-15F3-49E4-8CA1-225C4018CF26}" type="presOf" srcId="{D8E45D5B-816E-4650-9E87-D6E24181B3CE}" destId="{35634198-18C0-4241-BB2B-80041EC76222}" srcOrd="0" destOrd="0" presId="urn:microsoft.com/office/officeart/2005/8/layout/radial4"/>
    <dgm:cxn modelId="{9F5AC5C1-BB9B-456E-A94E-29C08607D35C}" type="presOf" srcId="{37234074-D5EA-45B3-A2B3-5C5EF59D56D1}" destId="{7C316CA7-916F-48AC-A566-39012867151C}" srcOrd="0" destOrd="0" presId="urn:microsoft.com/office/officeart/2005/8/layout/radial4"/>
    <dgm:cxn modelId="{BF020724-1B52-4FEE-B9D0-F5EAE010FC75}" srcId="{E206A055-141E-47EE-96CF-D932599A55E5}" destId="{15AE2340-5877-483C-981D-CED53038E532}" srcOrd="0" destOrd="0" parTransId="{98188388-935A-4371-A92D-0607FB58E8A1}" sibTransId="{81503B4A-7C8A-41A3-B2B1-133DA9A1A0A3}"/>
    <dgm:cxn modelId="{B25D1B7E-2FFE-41C3-B84B-EEFE127151A7}" srcId="{8A88CCF4-1D62-4823-852E-104A9B534309}" destId="{E206A055-141E-47EE-96CF-D932599A55E5}" srcOrd="0" destOrd="0" parTransId="{DF2DE3A8-A5B9-4E42-A793-CF93464FC7CA}" sibTransId="{2A8450E9-83C8-43EC-9ABE-0899176BDF86}"/>
    <dgm:cxn modelId="{FA193C60-98DE-4A72-ADCB-7910122587B0}" type="presOf" srcId="{E206A055-141E-47EE-96CF-D932599A55E5}" destId="{4A6097AA-C207-4A9B-82E2-2E2A46150A72}" srcOrd="0" destOrd="0" presId="urn:microsoft.com/office/officeart/2005/8/layout/radial4"/>
    <dgm:cxn modelId="{9E849FCE-045A-416C-B950-39515F58132D}" srcId="{E206A055-141E-47EE-96CF-D932599A55E5}" destId="{37234074-D5EA-45B3-A2B3-5C5EF59D56D1}" srcOrd="1" destOrd="0" parTransId="{D8E45D5B-816E-4650-9E87-D6E24181B3CE}" sibTransId="{434D7DBA-4EC2-4FB4-9E87-7C1605A9F39A}"/>
    <dgm:cxn modelId="{5B8BAE77-E076-4DB9-9356-B1415A87B086}" type="presOf" srcId="{DE4C3FB8-EC8D-43B0-850F-E629B64AF6B6}" destId="{6848A6F8-9B9C-48E3-82F1-B8CEBC8499E8}" srcOrd="0" destOrd="0" presId="urn:microsoft.com/office/officeart/2005/8/layout/radial4"/>
    <dgm:cxn modelId="{C88A0FA5-31BC-42B9-AD61-18FD603F4302}" type="presOf" srcId="{8A88CCF4-1D62-4823-852E-104A9B534309}" destId="{598059CE-9C60-4560-9D7D-309D411C49F7}" srcOrd="0" destOrd="0" presId="urn:microsoft.com/office/officeart/2005/8/layout/radial4"/>
    <dgm:cxn modelId="{19992B0B-D791-47B1-BCEF-85467DA4D75F}" type="presOf" srcId="{98188388-935A-4371-A92D-0607FB58E8A1}" destId="{DF42E3AD-76FB-46F0-ACCB-1811FEF7517B}" srcOrd="0" destOrd="0" presId="urn:microsoft.com/office/officeart/2005/8/layout/radial4"/>
    <dgm:cxn modelId="{810E5139-3735-41A4-BA16-9E03F51401B8}" type="presOf" srcId="{3948FB1C-75FF-4777-B663-DD54BE843601}" destId="{6E43F2BC-DAF8-40FC-879E-7594FA7EEBE3}" srcOrd="0" destOrd="0" presId="urn:microsoft.com/office/officeart/2005/8/layout/radial4"/>
    <dgm:cxn modelId="{544B0900-7B2F-45C9-94DD-3386B1C5940F}" type="presOf" srcId="{15AE2340-5877-483C-981D-CED53038E532}" destId="{8FDAEB2A-E6F6-4334-B070-4AB048F83C9B}" srcOrd="0" destOrd="0" presId="urn:microsoft.com/office/officeart/2005/8/layout/radial4"/>
    <dgm:cxn modelId="{90E42C9D-2A2B-42AB-AE70-4A0704850D52}" type="presParOf" srcId="{598059CE-9C60-4560-9D7D-309D411C49F7}" destId="{4A6097AA-C207-4A9B-82E2-2E2A46150A72}" srcOrd="0" destOrd="0" presId="urn:microsoft.com/office/officeart/2005/8/layout/radial4"/>
    <dgm:cxn modelId="{B4740B2E-FAE9-4286-85B4-8ED0B8172114}" type="presParOf" srcId="{598059CE-9C60-4560-9D7D-309D411C49F7}" destId="{DF42E3AD-76FB-46F0-ACCB-1811FEF7517B}" srcOrd="1" destOrd="0" presId="urn:microsoft.com/office/officeart/2005/8/layout/radial4"/>
    <dgm:cxn modelId="{87AFF2CC-D767-4C58-9C43-C12740F89FA4}" type="presParOf" srcId="{598059CE-9C60-4560-9D7D-309D411C49F7}" destId="{8FDAEB2A-E6F6-4334-B070-4AB048F83C9B}" srcOrd="2" destOrd="0" presId="urn:microsoft.com/office/officeart/2005/8/layout/radial4"/>
    <dgm:cxn modelId="{1CCC833F-E21D-4988-BEA9-CB52799087DE}" type="presParOf" srcId="{598059CE-9C60-4560-9D7D-309D411C49F7}" destId="{35634198-18C0-4241-BB2B-80041EC76222}" srcOrd="3" destOrd="0" presId="urn:microsoft.com/office/officeart/2005/8/layout/radial4"/>
    <dgm:cxn modelId="{1E7CC0BA-7DF3-4062-B188-ACF99D1FF12C}" type="presParOf" srcId="{598059CE-9C60-4560-9D7D-309D411C49F7}" destId="{7C316CA7-916F-48AC-A566-39012867151C}" srcOrd="4" destOrd="0" presId="urn:microsoft.com/office/officeart/2005/8/layout/radial4"/>
    <dgm:cxn modelId="{AD635699-A4FB-4B91-8592-CA913590E6E2}" type="presParOf" srcId="{598059CE-9C60-4560-9D7D-309D411C49F7}" destId="{6E43F2BC-DAF8-40FC-879E-7594FA7EEBE3}" srcOrd="5" destOrd="0" presId="urn:microsoft.com/office/officeart/2005/8/layout/radial4"/>
    <dgm:cxn modelId="{BEF67856-2D01-4D28-B72F-08C2273D7492}" type="presParOf" srcId="{598059CE-9C60-4560-9D7D-309D411C49F7}" destId="{6848A6F8-9B9C-48E3-82F1-B8CEBC8499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E362A-853A-4D80-B40D-D5D05E3661D0}">
      <dsp:nvSpPr>
        <dsp:cNvPr id="0" name=""/>
        <dsp:cNvSpPr/>
      </dsp:nvSpPr>
      <dsp:spPr>
        <a:xfrm>
          <a:off x="2506546" y="1640651"/>
          <a:ext cx="2678029" cy="1107183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адаптационного периода</a:t>
          </a:r>
          <a:r>
            <a:rPr lang="ru-RU" sz="1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0594" y="1694699"/>
        <a:ext cx="2569933" cy="999087"/>
      </dsp:txXfrm>
    </dsp:sp>
    <dsp:sp modelId="{2F99D53F-E1EA-48BF-B4A5-05C81EE750BC}">
      <dsp:nvSpPr>
        <dsp:cNvPr id="0" name=""/>
        <dsp:cNvSpPr/>
      </dsp:nvSpPr>
      <dsp:spPr>
        <a:xfrm rot="15981295">
          <a:off x="3510710" y="1359544"/>
          <a:ext cx="5633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5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BA390-341D-4B75-A06C-3485766DA4C1}">
      <dsp:nvSpPr>
        <dsp:cNvPr id="0" name=""/>
        <dsp:cNvSpPr/>
      </dsp:nvSpPr>
      <dsp:spPr>
        <a:xfrm>
          <a:off x="2279540" y="200492"/>
          <a:ext cx="2933949" cy="877945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Острая фаза (период адаптации)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2398" y="243350"/>
        <a:ext cx="2848233" cy="792229"/>
      </dsp:txXfrm>
    </dsp:sp>
    <dsp:sp modelId="{FAC7E2F4-8E57-4542-ACD9-EEACAA3C0A65}">
      <dsp:nvSpPr>
        <dsp:cNvPr id="0" name=""/>
        <dsp:cNvSpPr/>
      </dsp:nvSpPr>
      <dsp:spPr>
        <a:xfrm rot="2111453">
          <a:off x="4560909" y="2967569"/>
          <a:ext cx="7625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256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20808-33FA-4FD5-A009-F3443931F373}">
      <dsp:nvSpPr>
        <dsp:cNvPr id="0" name=""/>
        <dsp:cNvSpPr/>
      </dsp:nvSpPr>
      <dsp:spPr>
        <a:xfrm>
          <a:off x="4552887" y="3187302"/>
          <a:ext cx="2863936" cy="1031074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Подострая фаза(адаптация)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220" y="3237635"/>
        <a:ext cx="2763270" cy="930408"/>
      </dsp:txXfrm>
    </dsp:sp>
    <dsp:sp modelId="{C263D02D-3B4E-4613-9523-7B72C017C88A}">
      <dsp:nvSpPr>
        <dsp:cNvPr id="0" name=""/>
        <dsp:cNvSpPr/>
      </dsp:nvSpPr>
      <dsp:spPr>
        <a:xfrm rot="8724733">
          <a:off x="2276726" y="2986325"/>
          <a:ext cx="840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2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BD35A-56C0-42D4-9170-A0838A5B1E77}">
      <dsp:nvSpPr>
        <dsp:cNvPr id="0" name=""/>
        <dsp:cNvSpPr/>
      </dsp:nvSpPr>
      <dsp:spPr>
        <a:xfrm>
          <a:off x="144017" y="3224816"/>
          <a:ext cx="3016349" cy="963683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Фаза компенсации (период адаптированности)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60" y="3271859"/>
        <a:ext cx="2922263" cy="869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097AA-C207-4A9B-82E2-2E2A46150A72}">
      <dsp:nvSpPr>
        <dsp:cNvPr id="0" name=""/>
        <dsp:cNvSpPr/>
      </dsp:nvSpPr>
      <dsp:spPr>
        <a:xfrm>
          <a:off x="2861705" y="2822382"/>
          <a:ext cx="2424756" cy="2424756"/>
        </a:xfrm>
        <a:prstGeom prst="ellips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Задачи воспитания на адаптационный период</a:t>
          </a:r>
          <a:r>
            <a:rPr lang="ru-RU" sz="1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6802" y="3177479"/>
        <a:ext cx="1714562" cy="1714562"/>
      </dsp:txXfrm>
    </dsp:sp>
    <dsp:sp modelId="{DF42E3AD-76FB-46F0-ACCB-1811FEF7517B}">
      <dsp:nvSpPr>
        <dsp:cNvPr id="0" name=""/>
        <dsp:cNvSpPr/>
      </dsp:nvSpPr>
      <dsp:spPr>
        <a:xfrm rot="12220356">
          <a:off x="1215236" y="3212104"/>
          <a:ext cx="1797519" cy="6910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1">
                <a:tint val="6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DAEB2A-E6F6-4334-B070-4AB048F83C9B}">
      <dsp:nvSpPr>
        <dsp:cNvPr id="0" name=""/>
        <dsp:cNvSpPr/>
      </dsp:nvSpPr>
      <dsp:spPr>
        <a:xfrm>
          <a:off x="15" y="2160238"/>
          <a:ext cx="2443250" cy="1248028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Создать для детей атмосферу психологического комфорта.</a:t>
          </a:r>
          <a:br>
            <a:rPr lang="ru-RU" sz="1800" b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68" y="2196791"/>
        <a:ext cx="2370144" cy="1174922"/>
      </dsp:txXfrm>
    </dsp:sp>
    <dsp:sp modelId="{35634198-18C0-4241-BB2B-80041EC76222}">
      <dsp:nvSpPr>
        <dsp:cNvPr id="0" name=""/>
        <dsp:cNvSpPr/>
      </dsp:nvSpPr>
      <dsp:spPr>
        <a:xfrm rot="16200000">
          <a:off x="3155650" y="1596884"/>
          <a:ext cx="1868596" cy="6910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1">
                <a:tint val="6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316CA7-916F-48AC-A566-39012867151C}">
      <dsp:nvSpPr>
        <dsp:cNvPr id="0" name=""/>
        <dsp:cNvSpPr/>
      </dsp:nvSpPr>
      <dsp:spPr>
        <a:xfrm>
          <a:off x="2466815" y="81452"/>
          <a:ext cx="3214537" cy="1527159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у детей навыки здорового образа жизни, содействовать полноценному физическому развитию детей.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1544" y="126181"/>
        <a:ext cx="3125079" cy="1437701"/>
      </dsp:txXfrm>
    </dsp:sp>
    <dsp:sp modelId="{6E43F2BC-DAF8-40FC-879E-7594FA7EEBE3}">
      <dsp:nvSpPr>
        <dsp:cNvPr id="0" name=""/>
        <dsp:cNvSpPr/>
      </dsp:nvSpPr>
      <dsp:spPr>
        <a:xfrm rot="20134379">
          <a:off x="5174230" y="3224652"/>
          <a:ext cx="1814881" cy="6910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1">
                <a:tint val="6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48A6F8-9B9C-48E3-82F1-B8CEBC8499E8}">
      <dsp:nvSpPr>
        <dsp:cNvPr id="0" name=""/>
        <dsp:cNvSpPr/>
      </dsp:nvSpPr>
      <dsp:spPr>
        <a:xfrm>
          <a:off x="5572165" y="2088240"/>
          <a:ext cx="2708754" cy="130193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Закладывать основы будущей  личности.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0297" y="2126372"/>
        <a:ext cx="2632490" cy="122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festival.1september.ru/articles/622768/pril10.docx&amp;sa=D&amp;ust=1563974384220000" TargetMode="External"/><Relationship Id="rId2" Type="http://schemas.openxmlformats.org/officeDocument/2006/relationships/hyperlink" Target="https://www.google.com/url?q=http://festival.1september.ru/articles/622768/pril9.docx&amp;sa=D&amp;ust=156397438422000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url?q=http://festival.1september.ru/articles/622768/pril11.docx&amp;sa=D&amp;ust=15639743842210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festival.1september.ru/articles/622768/pril12.docx&amp;sa=D&amp;ust=1563974384222000" TargetMode="External"/><Relationship Id="rId2" Type="http://schemas.openxmlformats.org/officeDocument/2006/relationships/hyperlink" Target="https://www.google.com/url?q=http://festival.1september.ru/articles/622768/pril10.docx&amp;sa=D&amp;ust=156397438422100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url?q=http://festival.1september.ru/articles/622768/pril13.docx&amp;sa=D&amp;ust=15639743842220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festival.1september.ru/articles/622768/pril1.docx&amp;sa=D&amp;ust=156397438421600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festival.1september.ru/articles/622768/pril3.docx&amp;sa=D&amp;ust=1563974384217000" TargetMode="External"/><Relationship Id="rId2" Type="http://schemas.openxmlformats.org/officeDocument/2006/relationships/hyperlink" Target="https://www.google.com/url?q=http://festival.1september.ru/articles/622768/pril2.docx&amp;sa=D&amp;ust=156397438421700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1" y="5052545"/>
            <a:ext cx="4536505" cy="882119"/>
          </a:xfrm>
        </p:spPr>
        <p:txBody>
          <a:bodyPr>
            <a:normAutofit fontScale="25000" lnSpcReduction="20000"/>
          </a:bodyPr>
          <a:lstStyle/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</a:p>
          <a:p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Кунгурцева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 Александровна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</a:t>
            </a:r>
          </a:p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498835" cy="459280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Новосибирского района Новосибирской области - детский сад "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Капелька«</a:t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адаптации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«Адаптация детей 2-3 лет к условиям детского сада»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404664"/>
            <a:ext cx="7237356" cy="4520793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6" name="Picture 2" descr="C:\Users\Asus\Desktop\фото сад\Screenshot_2023-12-06-07-08-50-874_com.miui.video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39"/>
            <a:ext cx="6192689" cy="375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фото сад\Screenshot_2023-12-06-07-10-05-856_com.miui.videop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60023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404664"/>
            <a:ext cx="7237356" cy="4520793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2050" name="Picture 2" descr="C:\Users\Asus\Desktop\фото сад\IMG-20231122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68772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фото сад\IMG_20231205_153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98944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404664"/>
            <a:ext cx="7237356" cy="4520793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успешной адаптации детей раннего возраста, воспитатели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«Солнышко»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разнообразные методы и приемы работы с детьми: развлечения, интересные для детей дидактические игры, подвижные игры, способствующие возникновению положительных эмоций у детей, элементы устного народного творчества.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для облегчения адаптации коллектив нашей группы в первые дни рекомендует родителям укороченное пребывание ребенка в детском саду с постепенным увеличением на 1-2 часа в день в зависимости от поведения малыша.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Для того чтобы процесс привыкания к детскому саду проходил более успешно, мы используем разные направления работы с детьми: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эмоционально благоприятной атмосферы в группе.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у ребенка чувства уверенности (познавательной осведомлённости). 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Приобщение ребенка в доступной форме к элементарным общепринятым нормам и правилам, в том числе моральным (формирование социальной осведомлённости).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Охрана и укрепление здоровья детей.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65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404664"/>
            <a:ext cx="7237356" cy="4520793"/>
          </a:xfrm>
        </p:spPr>
        <p:txBody>
          <a:bodyPr/>
          <a:lstStyle/>
          <a:p>
            <a:pPr marL="182880" indent="0">
              <a:buNone/>
            </a:pP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b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– тяжелое время для малыша. Но в это время тяжело не только детям, но и их родителям. Поэтому очень важна совместная работа воспитателя с родителями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этой целью в программе представлен перспективный план по работе с родителями (см 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приложение 9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представлены анкеты для родителей (см. 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приложение 10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также, для родителей, на период адаптации разработаны памятки (см. 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приложение 11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83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453381" cy="4520793"/>
          </a:xfrm>
        </p:spPr>
        <p:txBody>
          <a:bodyPr/>
          <a:lstStyle/>
          <a:p>
            <a:pPr marL="182880" indent="0">
              <a:buNone/>
            </a:pP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по трем направлениям: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характеристика родителями состояния своих детей в семье (анкета) (см. 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приложение 10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воспитателями состояния детей в период адаптации к условиям детского сада (первоначальное обследование основывается на методе фиксированного наблюдения в естественных или моделируемых ситуациях: эмоциональная сфера, игровая деятельность) (см. 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приложение 12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заполнение индивидуального листа адаптации ребенка (см. 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приложение 13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 период считается законченным, если ребенок с аппетитом ест, быстро засыпает и вовремя просыпается в бодром настроении, играет один или со сверстниками.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78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111455" cy="5321559"/>
          </a:xfrm>
        </p:spPr>
        <p:txBody>
          <a:bodyPr/>
          <a:lstStyle/>
          <a:p>
            <a:pPr marL="182880" indent="0">
              <a:buNone/>
            </a:pP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главных направлений программы – помощь детям в прохождении довольно сложного периода жизни по приспособлению к новым условиям жизнедеятельности.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Программа 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с учётом методических разработок таких авторов, как Белкина Л.В., Васильева М.А., Смирнова Е.О.,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Т.Н. и др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5734"/>
            <a:ext cx="2592288" cy="392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692696"/>
            <a:ext cx="7237356" cy="4232761"/>
          </a:xfrm>
        </p:spPr>
        <p:txBody>
          <a:bodyPr/>
          <a:lstStyle/>
          <a:p>
            <a:pPr marL="182880" indent="0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</a:rPr>
              <a:t>  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 в адаптации к условиям дошкольного образовательного учреждения, создание благоприятного </a:t>
            </a:r>
            <a:r>
              <a:rPr lang="ru-RU" sz="20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пространства семьи и ДОУ в системе организации адаптации детей раннего возраста.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-преодоление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стрессовых состояний у детей раннего и младшего возраста в период адаптации к детскому саду;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методам проведения групповых занятий в адаптационный период;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позиции родителей по отношению к процессу адаптации детей.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81129"/>
            <a:ext cx="7272807" cy="201622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различают три степени тяжести прохождения острой фазы адаптационного периода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легкая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309365" cy="4808825"/>
          </a:xfrm>
        </p:spPr>
        <p:txBody>
          <a:bodyPr/>
          <a:lstStyle/>
          <a:p>
            <a:pPr marL="182880" indent="0">
              <a:buNone/>
            </a:pP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4250222"/>
              </p:ext>
            </p:extLst>
          </p:nvPr>
        </p:nvGraphicFramePr>
        <p:xfrm>
          <a:off x="827584" y="44624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4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848872" cy="4160753"/>
          </a:xfrm>
        </p:spPr>
        <p:txBody>
          <a:bodyPr/>
          <a:lstStyle/>
          <a:p>
            <a:pPr marL="182880" indent="0">
              <a:buNone/>
            </a:pP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Этапы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адаптационного периода</a:t>
            </a:r>
            <a:b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родителями и воспитателями ребенка к условиям детского сада.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приход мамы с ребенком в группу детского сада.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постепенное привыкание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Постепенная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может включать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периодов.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период: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“мы играем только вместе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“я играю сам, но ты будь рядом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“иди, я немножко поиграю один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“мне хорошо здесь, я готов отпустить тебя”.</a:t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</a:rPr>
              <a:t/>
            </a:r>
            <a:br>
              <a:rPr lang="ru-RU" sz="2000" b="0" dirty="0">
                <a:effectLst/>
              </a:rPr>
            </a:b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7952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836712"/>
            <a:ext cx="7237356" cy="4088745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effectLst/>
              </a:rPr>
              <a:t>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5642035"/>
              </p:ext>
            </p:extLst>
          </p:nvPr>
        </p:nvGraphicFramePr>
        <p:xfrm>
          <a:off x="395536" y="548680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4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4855" cy="4592801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деятельности коллектива МБДОУ для успешного процесса адаптации детей к условиям дошкольного образовательного </a:t>
            </a:r>
            <a:r>
              <a:rPr lang="ru-RU" sz="18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br>
              <a:rPr lang="ru-RU" sz="18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приема детей в группу «Солнышко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общаются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и воспитатели МБДОУ -  детский сад 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процесса адаптации детей к условиям дошкольного образовательного учреждения взята модель организации адаптационного периода детей 2-го и 3-го года жизни </a:t>
            </a:r>
            <a:r>
              <a:rPr lang="ru-RU" sz="1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Л.В.Белкиной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(см. </a:t>
            </a:r>
            <a:r>
              <a:rPr lang="ru-RU" sz="1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приложение 1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06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52545"/>
            <a:ext cx="7632847" cy="1256775"/>
          </a:xfrm>
        </p:spPr>
        <p:txBody>
          <a:bodyPr>
            <a:normAutofit fontScale="85000" lnSpcReduction="20000"/>
          </a:bodyPr>
          <a:lstStyle/>
          <a:p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оптимизации процесса успешной адаптации в группе «Солнышко» используются формы организации адаптационного периода через режимные процессы, разработанные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Л.В.Белкиной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(см. </a:t>
            </a:r>
            <a:r>
              <a:rPr lang="ru-RU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приложение 2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 разработан режим дня (см. </a:t>
            </a:r>
            <a:r>
              <a:rPr lang="ru-RU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приложение 3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6864" cy="430476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Приложение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 организации адаптационного периода 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2-го и 3-го года жизни</a:t>
            </a:r>
            <a:b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31839" y="260649"/>
            <a:ext cx="3456383" cy="604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7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936" cy="54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352928" cy="45365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>
                <a:effectLst/>
              </a:rPr>
              <a:t> </a:t>
            </a:r>
            <a:r>
              <a:rPr lang="ru-RU" sz="1400" dirty="0" smtClean="0">
                <a:effectLst/>
              </a:rPr>
              <a:t>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адаптационного периода</a:t>
            </a:r>
            <a:b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режимные процессы</a:t>
            </a:r>
            <a:b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щадящего режима в организации адаптационного периода</a:t>
            </a:r>
            <a:b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03843"/>
              </p:ext>
            </p:extLst>
          </p:nvPr>
        </p:nvGraphicFramePr>
        <p:xfrm>
          <a:off x="395536" y="1124744"/>
          <a:ext cx="8424936" cy="56166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68152"/>
                <a:gridCol w="7056784"/>
              </a:tblGrid>
              <a:tr h="2005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68" marR="434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прием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элементами фольклора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 игры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культурно-гигиенических навыков (при-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 пищи, одевание, гигиенические процедуры)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Игры-занятия, игры-упражнения в группе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ситуации, общение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прогулке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68" marR="43468" marT="0" marB="0"/>
                </a:tc>
              </a:tr>
              <a:tr h="1604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68" marR="434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элементами фольклора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Игры: сюжетно-ролевые; дидактические; подвижные;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развивающие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водой и песком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Наблюдения, развлечения, беседы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Опыты и эксперименты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Закаливание: воздушные , солнечные ванны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культурно-гигиенических навыков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68" marR="43468" marT="0" marB="0"/>
                </a:tc>
              </a:tr>
              <a:tr h="1203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СНА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68" marR="434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Разминка после сна. Закаливающие процедуры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театрализованной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Художественно-творческая деятельность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Игры-драматизации, игры-инсценировки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68" marR="43468" marT="0" marB="0"/>
                </a:tc>
              </a:tr>
              <a:tr h="802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68" marR="434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культурно-гигиенических навыков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домой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68" marR="434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0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304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Муниципальное бюджетное дошкольное образовательное учреждение Новосибирского района Новосибирской области - детский сад "Капелька«           Программа адаптации  «Адаптация детей 2-3 лет к условиям детского сада» </vt:lpstr>
      <vt:lpstr>Одно из главных направлений программы – помощь детям в прохождении довольно сложного периода жизни по приспособлению к новым условиям жизнедеятельности.     Программа разработана с учётом методических разработок таких авторов, как Белкина Л.В., Васильева М.А., Смирнова Е.О., Доронова Т.Н. и др.    </vt:lpstr>
      <vt:lpstr>   Цель программы: Помощь детям в адаптации к условиям дошкольного образовательного учреждения, создание благоприятного воспитательно-образовательного пространства семьи и ДОУ в системе организации адаптации детей раннего возраста.    Задачи Программы: -преодоление стрессовых состояний у детей раннего и младшего возраста в период адаптации к детскому саду; - обучение воспитателей методам проведения групповых занятий в адаптационный период; - формирование активной позиции родителей по отношению к процессу адаптации детей. </vt:lpstr>
      <vt:lpstr>Презентация PowerPoint</vt:lpstr>
      <vt:lpstr>                                  Этапы адаптационного периода 1 этап – подготовка родителями и воспитателями ребенка к условиям детского сада.  2 этап – приход мамы с ребенком в группу детского сада.  3 этап – постепенное привыкание.     Постепенная адаптация может включать несколько периодов. Первый период: “мы играем только вместе”. Второй период: “я играю сам, но ты будь рядом”. Третий период: “иди, я немножко поиграю один”. Четвертый период: “мне хорошо здесь, я готов отпустить тебя”.  </vt:lpstr>
      <vt:lpstr> </vt:lpstr>
      <vt:lpstr>Направления психолого-педагогической деятельности коллектива МБДОУ для успешного процесса адаптации детей к условиям дошкольного образовательного учреждения     До приема детей в группу «Солнышко» с родителями общаются специалисты и воспитатели МБДОУ -  детский сад  «Капелька».    За основу процесса адаптации детей к условиям дошкольного образовательного учреждения взята модель организации адаптационного периода детей 2-го и 3-го года жизни Л.В.Белкиной (см. приложение 1).   </vt:lpstr>
      <vt:lpstr>                                                                                                     Приложение 1 Модель  организации адаптационного периода  детей 2-го и 3-го года жизни </vt:lpstr>
      <vt:lpstr>                                                                                                                        Приложение 2 Формы организации адаптационного периода через режимные процессы Использование щадящего режима в организации адаптационного периода </vt:lpstr>
      <vt:lpstr>  </vt:lpstr>
      <vt:lpstr>  </vt:lpstr>
      <vt:lpstr>Для организации успешной адаптации детей раннего возраста, воспитатели группа «Солнышко» выбирают разнообразные методы и приемы работы с детьми: развлечения, интересные для детей дидактические игры, подвижные игры, способствующие возникновению положительных эмоций у детей, элементы устного народного творчества.  Также для облегчения адаптации коллектив нашей группы в первые дни рекомендует родителям укороченное пребывание ребенка в детском саду с постепенным увеличением на 1-2 часа в день в зависимости от поведения малыша.    Для того чтобы процесс привыкания к детскому саду проходил более успешно, мы используем разные направления работы с детьми: 1. Создание эмоционально благоприятной атмосферы в группе. 2. Формирование у ребенка чувства уверенности (познавательной осведомлённости).  3. Приобщение ребенка в доступной форме к элементарным общепринятым нормам и правилам, в том числе моральным (формирование социальной осведомлённости). 4. Охрана и укрепление здоровья детей.  </vt:lpstr>
      <vt:lpstr>Работа с родителями Период адаптации – тяжелое время для малыша. Но в это время тяжело не только детям, но и их родителям. Поэтому очень важна совместная работа воспитателя с родителями.    С этой целью в программе представлен перспективный план по работе с родителями (см приложение 9), представлены анкеты для родителей (см. приложение 10), а также, для родителей, на период адаптации разработаны памятки (см. приложение 11).    </vt:lpstr>
      <vt:lpstr>Диагностика Диагностика проходит по трем направлениям: – характеристика родителями состояния своих детей в семье (анкета) (см. приложение 10) – оценка воспитателями состояния детей в период адаптации к условиям детского сада (первоначальное обследование основывается на методе фиксированного наблюдения в естественных или моделируемых ситуациях: эмоциональная сфера, игровая деятельность) (см. приложение 12). – заполнение индивидуального листа адаптации ребенка (см. приложение 13).    Адаптационный период считается законченным, если ребенок с аппетитом ест, быстро засыпает и вовремя просыпается в бодром настроении, играет один или со сверстниками.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адаптаци «Адаптация детей 2-3 лет к условиям детского сада» </dc:title>
  <dc:creator>Asus</dc:creator>
  <cp:lastModifiedBy>Asus</cp:lastModifiedBy>
  <cp:revision>17</cp:revision>
  <dcterms:created xsi:type="dcterms:W3CDTF">2023-12-04T02:25:38Z</dcterms:created>
  <dcterms:modified xsi:type="dcterms:W3CDTF">2023-12-06T06:16:29Z</dcterms:modified>
</cp:coreProperties>
</file>